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9"/>
  </p:notesMasterIdLst>
  <p:sldIdLst>
    <p:sldId id="259" r:id="rId2"/>
    <p:sldId id="258" r:id="rId3"/>
    <p:sldId id="257" r:id="rId4"/>
    <p:sldId id="261" r:id="rId5"/>
    <p:sldId id="262" r:id="rId6"/>
    <p:sldId id="263" r:id="rId7"/>
    <p:sldId id="278"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Raleway Thin" panose="020B0604020202020204" charset="0"/>
      <p:regular r:id="rId14"/>
      <p:bold r:id="rId15"/>
      <p:italic r:id="rId16"/>
      <p:boldItalic r:id="rId17"/>
    </p:embeddedFont>
    <p:embeddedFont>
      <p:font typeface="Barlow" panose="020B0604020202020204" charset="0"/>
      <p:regular r:id="rId18"/>
      <p:bold r:id="rId19"/>
      <p:italic r:id="rId20"/>
      <p:boldItalic r:id="rId21"/>
    </p:embeddedFont>
    <p:embeddedFont>
      <p:font typeface="Barlow Light"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D5B7B9-7AAB-4E71-8935-5ACDFAD8A81C}">
  <a:tblStyle styleId="{5CD5B7B9-7AAB-4E71-8935-5ACDFAD8A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5" d="100"/>
          <a:sy n="105" d="100"/>
        </p:scale>
        <p:origin x="-114" y="-6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756628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1020492" y="2220106"/>
            <a:ext cx="4676700" cy="67620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Course Outline</a:t>
            </a:r>
            <a:endParaRPr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1</a:t>
            </a:r>
            <a:endParaRPr sz="3600" b="1">
              <a:solidFill>
                <a:schemeClr val="lt1"/>
              </a:solidFill>
              <a:latin typeface="Barlow"/>
              <a:ea typeface="Barlow"/>
              <a:cs typeface="Barlow"/>
              <a:sym typeface="Barlow"/>
            </a:endParaRPr>
          </a:p>
        </p:txBody>
      </p:sp>
      <p:sp>
        <p:nvSpPr>
          <p:cNvPr id="406" name="Google Shape;406;p15"/>
          <p:cNvSpPr txBox="1">
            <a:spLocks noGrp="1"/>
          </p:cNvSpPr>
          <p:nvPr>
            <p:ph type="subTitle" idx="1"/>
          </p:nvPr>
        </p:nvSpPr>
        <p:spPr>
          <a:xfrm>
            <a:off x="1690626" y="2900041"/>
            <a:ext cx="4676700" cy="38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Let’s start with the first set of slides</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2490000762"/>
              </p:ext>
            </p:extLst>
          </p:nvPr>
        </p:nvGraphicFramePr>
        <p:xfrm>
          <a:off x="72428" y="3811509"/>
          <a:ext cx="5685576" cy="457200"/>
        </p:xfrm>
        <a:graphic>
          <a:graphicData uri="http://schemas.openxmlformats.org/drawingml/2006/table">
            <a:tbl>
              <a:tblPr/>
              <a:tblGrid>
                <a:gridCol w="5685576"/>
              </a:tblGrid>
              <a:tr h="244443">
                <a:tc>
                  <a:txBody>
                    <a:bodyPr/>
                    <a:lstStyle/>
                    <a:p>
                      <a:r>
                        <a:rPr lang="en-US" sz="1200" dirty="0" smtClean="0">
                          <a:solidFill>
                            <a:schemeClr val="accent2"/>
                          </a:solidFill>
                          <a:latin typeface="Times New Roman" pitchFamily="18" charset="0"/>
                          <a:cs typeface="Times New Roman" pitchFamily="18" charset="0"/>
                        </a:rPr>
                        <a:t>Module</a:t>
                      </a:r>
                      <a:r>
                        <a:rPr lang="en-US" sz="1200" baseline="0" dirty="0" smtClean="0">
                          <a:solidFill>
                            <a:schemeClr val="accent2"/>
                          </a:solidFill>
                          <a:latin typeface="Times New Roman" pitchFamily="18" charset="0"/>
                          <a:cs typeface="Times New Roman" pitchFamily="18" charset="0"/>
                        </a:rPr>
                        <a:t> Name</a:t>
                      </a:r>
                      <a:r>
                        <a:rPr lang="en-US" sz="1200" baseline="0" dirty="0" smtClean="0">
                          <a:solidFill>
                            <a:schemeClr val="accent2"/>
                          </a:solidFill>
                          <a:latin typeface="Times New Roman" pitchFamily="18" charset="0"/>
                          <a:cs typeface="Times New Roman" pitchFamily="18" charset="0"/>
                        </a:rPr>
                        <a:t>: GENDER AND CULTURAL DIVERSITY IN MEDIA</a:t>
                      </a:r>
                    </a:p>
                    <a:p>
                      <a:r>
                        <a:rPr lang="en-US" sz="1200" baseline="0" dirty="0" smtClean="0">
                          <a:solidFill>
                            <a:schemeClr val="accent2"/>
                          </a:solidFill>
                          <a:latin typeface="Times New Roman" pitchFamily="18" charset="0"/>
                          <a:cs typeface="Times New Roman" pitchFamily="18" charset="0"/>
                        </a:rPr>
                        <a:t>Module Code:  GST05207</a:t>
                      </a:r>
                      <a:endParaRPr lang="en-US" sz="1200" dirty="0">
                        <a:solidFill>
                          <a:schemeClr val="accent2"/>
                        </a:solidFill>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802" y="4354548"/>
            <a:ext cx="762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742950"/>
            <a:ext cx="2819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wheel(1)">
                                      <p:cBhvr>
                                        <p:cTn id="7" dur="20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6">
                                            <p:txEl>
                                              <p:pRg st="0" end="0"/>
                                            </p:txEl>
                                          </p:spTgt>
                                        </p:tgtEl>
                                        <p:attrNameLst>
                                          <p:attrName>style.visibility</p:attrName>
                                        </p:attrNameLst>
                                      </p:cBhvr>
                                      <p:to>
                                        <p:strVal val="visible"/>
                                      </p:to>
                                    </p:set>
                                    <p:animEffect transition="in" filter="wipe(down)">
                                      <p:cBhvr>
                                        <p:cTn id="12" dur="500"/>
                                        <p:tgtEl>
                                          <p:spTgt spid="4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80">
                                          <p:stCondLst>
                                            <p:cond delay="0"/>
                                          </p:stCondLst>
                                        </p:cTn>
                                        <p:tgtEl>
                                          <p:spTgt spid="2050"/>
                                        </p:tgtEl>
                                      </p:cBhvr>
                                    </p:animEffect>
                                    <p:anim calcmode="lin" valueType="num">
                                      <p:cBhvr>
                                        <p:cTn id="2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50"/>
                                        </p:tgtEl>
                                      </p:cBhvr>
                                      <p:to x="100000" y="60000"/>
                                    </p:animScale>
                                    <p:animScale>
                                      <p:cBhvr>
                                        <p:cTn id="31" dur="166" decel="50000">
                                          <p:stCondLst>
                                            <p:cond delay="676"/>
                                          </p:stCondLst>
                                        </p:cTn>
                                        <p:tgtEl>
                                          <p:spTgt spid="2050"/>
                                        </p:tgtEl>
                                      </p:cBhvr>
                                      <p:to x="100000" y="100000"/>
                                    </p:animScale>
                                    <p:animScale>
                                      <p:cBhvr>
                                        <p:cTn id="32" dur="26">
                                          <p:stCondLst>
                                            <p:cond delay="1312"/>
                                          </p:stCondLst>
                                        </p:cTn>
                                        <p:tgtEl>
                                          <p:spTgt spid="2050"/>
                                        </p:tgtEl>
                                      </p:cBhvr>
                                      <p:to x="100000" y="80000"/>
                                    </p:animScale>
                                    <p:animScale>
                                      <p:cBhvr>
                                        <p:cTn id="33" dur="166" decel="50000">
                                          <p:stCondLst>
                                            <p:cond delay="1338"/>
                                          </p:stCondLst>
                                        </p:cTn>
                                        <p:tgtEl>
                                          <p:spTgt spid="2050"/>
                                        </p:tgtEl>
                                      </p:cBhvr>
                                      <p:to x="100000" y="100000"/>
                                    </p:animScale>
                                    <p:animScale>
                                      <p:cBhvr>
                                        <p:cTn id="34" dur="26">
                                          <p:stCondLst>
                                            <p:cond delay="1642"/>
                                          </p:stCondLst>
                                        </p:cTn>
                                        <p:tgtEl>
                                          <p:spTgt spid="2050"/>
                                        </p:tgtEl>
                                      </p:cBhvr>
                                      <p:to x="100000" y="90000"/>
                                    </p:animScale>
                                    <p:animScale>
                                      <p:cBhvr>
                                        <p:cTn id="35" dur="166" decel="50000">
                                          <p:stCondLst>
                                            <p:cond delay="1668"/>
                                          </p:stCondLst>
                                        </p:cTn>
                                        <p:tgtEl>
                                          <p:spTgt spid="2050"/>
                                        </p:tgtEl>
                                      </p:cBhvr>
                                      <p:to x="100000" y="100000"/>
                                    </p:animScale>
                                    <p:animScale>
                                      <p:cBhvr>
                                        <p:cTn id="36" dur="26">
                                          <p:stCondLst>
                                            <p:cond delay="1808"/>
                                          </p:stCondLst>
                                        </p:cTn>
                                        <p:tgtEl>
                                          <p:spTgt spid="2050"/>
                                        </p:tgtEl>
                                      </p:cBhvr>
                                      <p:to x="100000" y="95000"/>
                                    </p:animScale>
                                    <p:animScale>
                                      <p:cBhvr>
                                        <p:cTn id="37"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title"/>
          </p:nvPr>
        </p:nvSpPr>
        <p:spPr>
          <a:xfrm rot="1045419">
            <a:off x="403352" y="957002"/>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p>
            <a:pPr lvl="0" algn="ctr"/>
            <a:r>
              <a:rPr lang="en" sz="2000" dirty="0" smtClean="0">
                <a:latin typeface="Times New Roman" pitchFamily="18" charset="0"/>
                <a:cs typeface="Times New Roman" pitchFamily="18" charset="0"/>
              </a:rPr>
              <a:t>MODULE </a:t>
            </a:r>
            <a:r>
              <a:rPr lang="en" sz="2000" dirty="0">
                <a:latin typeface="Times New Roman" pitchFamily="18" charset="0"/>
                <a:cs typeface="Times New Roman" pitchFamily="18" charset="0"/>
              </a:rPr>
              <a:t>OBJECTIVE</a:t>
            </a:r>
            <a:endParaRPr sz="2000" dirty="0">
              <a:latin typeface="Times New Roman" pitchFamily="18" charset="0"/>
              <a:cs typeface="Times New Roman" pitchFamily="18" charset="0"/>
            </a:endParaRPr>
          </a:p>
        </p:txBody>
      </p:sp>
      <p:sp>
        <p:nvSpPr>
          <p:cNvPr id="4" name="Text Placeholder 3"/>
          <p:cNvSpPr>
            <a:spLocks noGrp="1"/>
          </p:cNvSpPr>
          <p:nvPr>
            <p:ph type="body" idx="1"/>
          </p:nvPr>
        </p:nvSpPr>
        <p:spPr>
          <a:xfrm>
            <a:off x="457200" y="1995750"/>
            <a:ext cx="6858000" cy="2679000"/>
          </a:xfrm>
        </p:spPr>
        <p:txBody>
          <a:bodyPr/>
          <a:lstStyle/>
          <a:p>
            <a:r>
              <a:rPr lang="en-US" dirty="0" smtClean="0"/>
              <a:t>To enable student  to understand gender construction</a:t>
            </a:r>
            <a:endParaRPr lang="en-US" dirty="0" smtClean="0"/>
          </a:p>
          <a:p>
            <a:r>
              <a:rPr lang="en-US" dirty="0" smtClean="0"/>
              <a:t>To enable student understand  media culture and how to practice</a:t>
            </a:r>
            <a:endParaRPr lang="en-US" dirty="0" smtClean="0"/>
          </a:p>
          <a:p>
            <a:r>
              <a:rPr lang="en-US" dirty="0" smtClean="0"/>
              <a:t>To enable student to understand organizational protocol </a:t>
            </a:r>
          </a:p>
          <a:p>
            <a:r>
              <a:rPr lang="en-US" dirty="0" smtClean="0"/>
              <a:t>To enable student to understand how cultural diversity happen </a:t>
            </a:r>
            <a:endParaRPr lang="en-US" dirty="0"/>
          </a:p>
        </p:txBody>
      </p:sp>
      <p:sp>
        <p:nvSpPr>
          <p:cNvPr id="381" name="Google Shape;381;p14"/>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circle(in)">
                                      <p:cBhvr>
                                        <p:cTn id="7" dur="20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down)">
                                      <p:cBhvr>
                                        <p:cTn id="48" dur="580">
                                          <p:stCondLst>
                                            <p:cond delay="0"/>
                                          </p:stCondLst>
                                        </p:cTn>
                                        <p:tgtEl>
                                          <p:spTgt spid="4">
                                            <p:txEl>
                                              <p:pRg st="2" end="2"/>
                                            </p:txEl>
                                          </p:spTgt>
                                        </p:tgtEl>
                                      </p:cBhvr>
                                    </p:animEffect>
                                    <p:anim calcmode="lin" valueType="num">
                                      <p:cBhvr>
                                        <p:cTn id="4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2" end="2"/>
                                            </p:txEl>
                                          </p:spTgt>
                                        </p:tgtEl>
                                      </p:cBhvr>
                                      <p:to x="100000" y="60000"/>
                                    </p:animScale>
                                    <p:animScale>
                                      <p:cBhvr>
                                        <p:cTn id="55" dur="166" decel="50000">
                                          <p:stCondLst>
                                            <p:cond delay="676"/>
                                          </p:stCondLst>
                                        </p:cTn>
                                        <p:tgtEl>
                                          <p:spTgt spid="4">
                                            <p:txEl>
                                              <p:pRg st="2" end="2"/>
                                            </p:txEl>
                                          </p:spTgt>
                                        </p:tgtEl>
                                      </p:cBhvr>
                                      <p:to x="100000" y="100000"/>
                                    </p:animScale>
                                    <p:animScale>
                                      <p:cBhvr>
                                        <p:cTn id="56" dur="26">
                                          <p:stCondLst>
                                            <p:cond delay="1312"/>
                                          </p:stCondLst>
                                        </p:cTn>
                                        <p:tgtEl>
                                          <p:spTgt spid="4">
                                            <p:txEl>
                                              <p:pRg st="2" end="2"/>
                                            </p:txEl>
                                          </p:spTgt>
                                        </p:tgtEl>
                                      </p:cBhvr>
                                      <p:to x="100000" y="80000"/>
                                    </p:animScale>
                                    <p:animScale>
                                      <p:cBhvr>
                                        <p:cTn id="57" dur="166" decel="50000">
                                          <p:stCondLst>
                                            <p:cond delay="1338"/>
                                          </p:stCondLst>
                                        </p:cTn>
                                        <p:tgtEl>
                                          <p:spTgt spid="4">
                                            <p:txEl>
                                              <p:pRg st="2" end="2"/>
                                            </p:txEl>
                                          </p:spTgt>
                                        </p:tgtEl>
                                      </p:cBhvr>
                                      <p:to x="100000" y="100000"/>
                                    </p:animScale>
                                    <p:animScale>
                                      <p:cBhvr>
                                        <p:cTn id="58" dur="26">
                                          <p:stCondLst>
                                            <p:cond delay="1642"/>
                                          </p:stCondLst>
                                        </p:cTn>
                                        <p:tgtEl>
                                          <p:spTgt spid="4">
                                            <p:txEl>
                                              <p:pRg st="2" end="2"/>
                                            </p:txEl>
                                          </p:spTgt>
                                        </p:tgtEl>
                                      </p:cBhvr>
                                      <p:to x="100000" y="90000"/>
                                    </p:animScale>
                                    <p:animScale>
                                      <p:cBhvr>
                                        <p:cTn id="59" dur="166" decel="50000">
                                          <p:stCondLst>
                                            <p:cond delay="1668"/>
                                          </p:stCondLst>
                                        </p:cTn>
                                        <p:tgtEl>
                                          <p:spTgt spid="4">
                                            <p:txEl>
                                              <p:pRg st="2" end="2"/>
                                            </p:txEl>
                                          </p:spTgt>
                                        </p:tgtEl>
                                      </p:cBhvr>
                                      <p:to x="100000" y="100000"/>
                                    </p:animScale>
                                    <p:animScale>
                                      <p:cBhvr>
                                        <p:cTn id="60" dur="26">
                                          <p:stCondLst>
                                            <p:cond delay="1808"/>
                                          </p:stCondLst>
                                        </p:cTn>
                                        <p:tgtEl>
                                          <p:spTgt spid="4">
                                            <p:txEl>
                                              <p:pRg st="2" end="2"/>
                                            </p:txEl>
                                          </p:spTgt>
                                        </p:tgtEl>
                                      </p:cBhvr>
                                      <p:to x="100000" y="95000"/>
                                    </p:animScale>
                                    <p:animScale>
                                      <p:cBhvr>
                                        <p:cTn id="61" dur="166" decel="50000">
                                          <p:stCondLst>
                                            <p:cond delay="1834"/>
                                          </p:stCondLst>
                                        </p:cTn>
                                        <p:tgtEl>
                                          <p:spTgt spid="4">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wipe(down)">
                                      <p:cBhvr>
                                        <p:cTn id="66" dur="580">
                                          <p:stCondLst>
                                            <p:cond delay="0"/>
                                          </p:stCondLst>
                                        </p:cTn>
                                        <p:tgtEl>
                                          <p:spTgt spid="4">
                                            <p:txEl>
                                              <p:pRg st="3" end="3"/>
                                            </p:txEl>
                                          </p:spTgt>
                                        </p:tgtEl>
                                      </p:cBhvr>
                                    </p:animEffect>
                                    <p:anim calcmode="lin" valueType="num">
                                      <p:cBhvr>
                                        <p:cTn id="67"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xEl>
                                              <p:pRg st="3" end="3"/>
                                            </p:txEl>
                                          </p:spTgt>
                                        </p:tgtEl>
                                      </p:cBhvr>
                                      <p:to x="100000" y="60000"/>
                                    </p:animScale>
                                    <p:animScale>
                                      <p:cBhvr>
                                        <p:cTn id="73" dur="166" decel="50000">
                                          <p:stCondLst>
                                            <p:cond delay="676"/>
                                          </p:stCondLst>
                                        </p:cTn>
                                        <p:tgtEl>
                                          <p:spTgt spid="4">
                                            <p:txEl>
                                              <p:pRg st="3" end="3"/>
                                            </p:txEl>
                                          </p:spTgt>
                                        </p:tgtEl>
                                      </p:cBhvr>
                                      <p:to x="100000" y="100000"/>
                                    </p:animScale>
                                    <p:animScale>
                                      <p:cBhvr>
                                        <p:cTn id="74" dur="26">
                                          <p:stCondLst>
                                            <p:cond delay="1312"/>
                                          </p:stCondLst>
                                        </p:cTn>
                                        <p:tgtEl>
                                          <p:spTgt spid="4">
                                            <p:txEl>
                                              <p:pRg st="3" end="3"/>
                                            </p:txEl>
                                          </p:spTgt>
                                        </p:tgtEl>
                                      </p:cBhvr>
                                      <p:to x="100000" y="80000"/>
                                    </p:animScale>
                                    <p:animScale>
                                      <p:cBhvr>
                                        <p:cTn id="75" dur="166" decel="50000">
                                          <p:stCondLst>
                                            <p:cond delay="1338"/>
                                          </p:stCondLst>
                                        </p:cTn>
                                        <p:tgtEl>
                                          <p:spTgt spid="4">
                                            <p:txEl>
                                              <p:pRg st="3" end="3"/>
                                            </p:txEl>
                                          </p:spTgt>
                                        </p:tgtEl>
                                      </p:cBhvr>
                                      <p:to x="100000" y="100000"/>
                                    </p:animScale>
                                    <p:animScale>
                                      <p:cBhvr>
                                        <p:cTn id="76" dur="26">
                                          <p:stCondLst>
                                            <p:cond delay="1642"/>
                                          </p:stCondLst>
                                        </p:cTn>
                                        <p:tgtEl>
                                          <p:spTgt spid="4">
                                            <p:txEl>
                                              <p:pRg st="3" end="3"/>
                                            </p:txEl>
                                          </p:spTgt>
                                        </p:tgtEl>
                                      </p:cBhvr>
                                      <p:to x="100000" y="90000"/>
                                    </p:animScale>
                                    <p:animScale>
                                      <p:cBhvr>
                                        <p:cTn id="77" dur="166" decel="50000">
                                          <p:stCondLst>
                                            <p:cond delay="1668"/>
                                          </p:stCondLst>
                                        </p:cTn>
                                        <p:tgtEl>
                                          <p:spTgt spid="4">
                                            <p:txEl>
                                              <p:pRg st="3" end="3"/>
                                            </p:txEl>
                                          </p:spTgt>
                                        </p:tgtEl>
                                      </p:cBhvr>
                                      <p:to x="100000" y="100000"/>
                                    </p:animScale>
                                    <p:animScale>
                                      <p:cBhvr>
                                        <p:cTn id="78" dur="26">
                                          <p:stCondLst>
                                            <p:cond delay="1808"/>
                                          </p:stCondLst>
                                        </p:cTn>
                                        <p:tgtEl>
                                          <p:spTgt spid="4">
                                            <p:txEl>
                                              <p:pRg st="3" end="3"/>
                                            </p:txEl>
                                          </p:spTgt>
                                        </p:tgtEl>
                                      </p:cBhvr>
                                      <p:to x="100000" y="95000"/>
                                    </p:animScale>
                                    <p:animScale>
                                      <p:cBhvr>
                                        <p:cTn id="79"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3"/>
          <p:cNvSpPr txBox="1">
            <a:spLocks noGrp="1"/>
          </p:cNvSpPr>
          <p:nvPr>
            <p:ph type="body" idx="1"/>
          </p:nvPr>
        </p:nvSpPr>
        <p:spPr>
          <a:xfrm>
            <a:off x="457200" y="1919550"/>
            <a:ext cx="6096000" cy="2862000"/>
          </a:xfrm>
          <a:prstGeom prst="rect">
            <a:avLst/>
          </a:prstGeom>
        </p:spPr>
        <p:txBody>
          <a:bodyPr spcFirstLastPara="1" wrap="square" lIns="0" tIns="0" rIns="0" bIns="0" anchor="t" anchorCtr="0">
            <a:noAutofit/>
          </a:bodyPr>
          <a:lstStyle/>
          <a:p>
            <a:pPr marL="285750" lvl="0" indent="-285750" algn="l" rtl="0">
              <a:spcBef>
                <a:spcPts val="600"/>
              </a:spcBef>
              <a:spcAft>
                <a:spcPts val="0"/>
              </a:spcAft>
              <a:buClr>
                <a:schemeClr val="dk1"/>
              </a:buClr>
              <a:buSzPts val="1100"/>
              <a:buFont typeface="Wingdings" pitchFamily="2" charset="2"/>
              <a:buChar char="v"/>
            </a:pPr>
            <a:r>
              <a:rPr lang="en-US" sz="1600" dirty="0" smtClean="0">
                <a:solidFill>
                  <a:schemeClr val="tx1"/>
                </a:solidFill>
                <a:latin typeface="Times New Roman" pitchFamily="18" charset="0"/>
                <a:cs typeface="Times New Roman" pitchFamily="18" charset="0"/>
              </a:rPr>
              <a:t>Describe the process of social construction of gender in the society</a:t>
            </a:r>
            <a:endParaRPr lang="en-US" sz="1600" dirty="0" smtClean="0">
              <a:solidFill>
                <a:schemeClr val="tx1"/>
              </a:solidFill>
              <a:latin typeface="Times New Roman" pitchFamily="18" charset="0"/>
              <a:cs typeface="Times New Roman" pitchFamily="18" charset="0"/>
            </a:endParaRPr>
          </a:p>
          <a:p>
            <a:pPr marL="285750" lvl="0" indent="-285750" algn="l" rtl="0">
              <a:spcBef>
                <a:spcPts val="600"/>
              </a:spcBef>
              <a:spcAft>
                <a:spcPts val="0"/>
              </a:spcAft>
              <a:buClr>
                <a:schemeClr val="dk1"/>
              </a:buClr>
              <a:buSzPts val="1100"/>
              <a:buFont typeface="Wingdings" pitchFamily="2" charset="2"/>
              <a:buChar char="v"/>
            </a:pPr>
            <a:r>
              <a:rPr lang="en-US" sz="1600" dirty="0" smtClean="0">
                <a:solidFill>
                  <a:schemeClr val="tx1"/>
                </a:solidFill>
                <a:latin typeface="Times New Roman" pitchFamily="18" charset="0"/>
                <a:cs typeface="Times New Roman" pitchFamily="18" charset="0"/>
              </a:rPr>
              <a:t>Describe the concepts of cultural diversity in relation to journalism practices</a:t>
            </a:r>
            <a:endParaRPr lang="en-US" sz="1600" dirty="0" smtClean="0">
              <a:solidFill>
                <a:schemeClr val="tx1"/>
              </a:solidFill>
              <a:latin typeface="Times New Roman" pitchFamily="18" charset="0"/>
              <a:cs typeface="Times New Roman" pitchFamily="18" charset="0"/>
            </a:endParaRPr>
          </a:p>
          <a:p>
            <a:pPr marL="285750" lvl="0" indent="-285750" algn="l" rtl="0">
              <a:spcBef>
                <a:spcPts val="600"/>
              </a:spcBef>
              <a:spcAft>
                <a:spcPts val="0"/>
              </a:spcAft>
              <a:buClr>
                <a:schemeClr val="dk1"/>
              </a:buClr>
              <a:buSzPts val="1100"/>
              <a:buFont typeface="Wingdings" pitchFamily="2" charset="2"/>
              <a:buChar char="v"/>
            </a:pPr>
            <a:r>
              <a:rPr lang="en-US" sz="1600" dirty="0" smtClean="0">
                <a:solidFill>
                  <a:schemeClr val="tx1"/>
                </a:solidFill>
                <a:latin typeface="Times New Roman" pitchFamily="18" charset="0"/>
                <a:cs typeface="Times New Roman" pitchFamily="18" charset="0"/>
              </a:rPr>
              <a:t>Demonstrate knowledge of gender issues in the society </a:t>
            </a:r>
            <a:endParaRPr lang="en-US" sz="1600" dirty="0" smtClean="0">
              <a:solidFill>
                <a:schemeClr val="tx1"/>
              </a:solidFill>
              <a:latin typeface="Times New Roman" pitchFamily="18" charset="0"/>
              <a:cs typeface="Times New Roman" pitchFamily="18" charset="0"/>
            </a:endParaRPr>
          </a:p>
          <a:p>
            <a:pPr marL="285750" lvl="0" indent="-285750" algn="l" rtl="0">
              <a:spcBef>
                <a:spcPts val="600"/>
              </a:spcBef>
              <a:spcAft>
                <a:spcPts val="0"/>
              </a:spcAft>
              <a:buClr>
                <a:schemeClr val="dk1"/>
              </a:buClr>
              <a:buSzPts val="1100"/>
              <a:buFont typeface="Wingdings" pitchFamily="2" charset="2"/>
              <a:buChar char="v"/>
            </a:pPr>
            <a:r>
              <a:rPr lang="en-US" sz="1600" dirty="0" smtClean="0">
                <a:solidFill>
                  <a:schemeClr val="tx1"/>
                </a:solidFill>
                <a:latin typeface="Times New Roman" pitchFamily="18" charset="0"/>
                <a:cs typeface="Times New Roman" pitchFamily="18" charset="0"/>
              </a:rPr>
              <a:t>Assess the gender mainstreaming efforts in news reporting and media management </a:t>
            </a:r>
            <a:endParaRPr lang="en-US" sz="1600" dirty="0" smtClean="0">
              <a:solidFill>
                <a:schemeClr val="tx1"/>
              </a:solidFill>
              <a:latin typeface="Times New Roman" pitchFamily="18" charset="0"/>
              <a:cs typeface="Times New Roman" pitchFamily="18" charset="0"/>
            </a:endParaRPr>
          </a:p>
          <a:p>
            <a:pPr marL="285750" lvl="0" indent="-285750" algn="l" rtl="0">
              <a:spcBef>
                <a:spcPts val="600"/>
              </a:spcBef>
              <a:spcAft>
                <a:spcPts val="0"/>
              </a:spcAft>
              <a:buClr>
                <a:schemeClr val="dk1"/>
              </a:buClr>
              <a:buSzPts val="1100"/>
              <a:buFont typeface="Wingdings" pitchFamily="2" charset="2"/>
              <a:buChar char="v"/>
            </a:pPr>
            <a:r>
              <a:rPr lang="en-US" sz="1600" dirty="0" smtClean="0">
                <a:solidFill>
                  <a:schemeClr val="tx1"/>
                </a:solidFill>
                <a:latin typeface="Times New Roman" pitchFamily="18" charset="0"/>
                <a:cs typeface="Times New Roman" pitchFamily="18" charset="0"/>
              </a:rPr>
              <a:t>Demonstrate organizational protocols in different context  </a:t>
            </a:r>
            <a:endParaRPr lang="en-US" sz="1600" dirty="0" smtClean="0">
              <a:solidFill>
                <a:schemeClr val="tx1"/>
              </a:solidFill>
              <a:latin typeface="Times New Roman" pitchFamily="18" charset="0"/>
              <a:cs typeface="Times New Roman" pitchFamily="18" charset="0"/>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48" name="Google Shape;348;p13"/>
          <p:cNvGrpSpPr/>
          <p:nvPr/>
        </p:nvGrpSpPr>
        <p:grpSpPr>
          <a:xfrm>
            <a:off x="6385334" y="911126"/>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MODULE DESCRIPTION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5">
                                            <p:txEl>
                                              <p:pRg st="0" end="0"/>
                                            </p:txEl>
                                          </p:spTgt>
                                        </p:tgtEl>
                                        <p:attrNameLst>
                                          <p:attrName>style.visibility</p:attrName>
                                        </p:attrNameLst>
                                      </p:cBhvr>
                                      <p:to>
                                        <p:strVal val="visible"/>
                                      </p:to>
                                    </p:set>
                                    <p:animEffect transition="in" filter="circle(in)">
                                      <p:cBhvr>
                                        <p:cTn id="12" dur="2000"/>
                                        <p:tgtEl>
                                          <p:spTgt spid="3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5">
                                            <p:txEl>
                                              <p:pRg st="1" end="1"/>
                                            </p:txEl>
                                          </p:spTgt>
                                        </p:tgtEl>
                                        <p:attrNameLst>
                                          <p:attrName>style.visibility</p:attrName>
                                        </p:attrNameLst>
                                      </p:cBhvr>
                                      <p:to>
                                        <p:strVal val="visible"/>
                                      </p:to>
                                    </p:set>
                                    <p:animEffect transition="in" filter="circle(in)">
                                      <p:cBhvr>
                                        <p:cTn id="17" dur="2000"/>
                                        <p:tgtEl>
                                          <p:spTgt spid="3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5">
                                            <p:txEl>
                                              <p:pRg st="2" end="2"/>
                                            </p:txEl>
                                          </p:spTgt>
                                        </p:tgtEl>
                                        <p:attrNameLst>
                                          <p:attrName>style.visibility</p:attrName>
                                        </p:attrNameLst>
                                      </p:cBhvr>
                                      <p:to>
                                        <p:strVal val="visible"/>
                                      </p:to>
                                    </p:set>
                                    <p:animEffect transition="in" filter="circle(in)">
                                      <p:cBhvr>
                                        <p:cTn id="22" dur="2000"/>
                                        <p:tgtEl>
                                          <p:spTgt spid="3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45">
                                            <p:txEl>
                                              <p:pRg st="3" end="3"/>
                                            </p:txEl>
                                          </p:spTgt>
                                        </p:tgtEl>
                                        <p:attrNameLst>
                                          <p:attrName>style.visibility</p:attrName>
                                        </p:attrNameLst>
                                      </p:cBhvr>
                                      <p:to>
                                        <p:strVal val="visible"/>
                                      </p:to>
                                    </p:set>
                                    <p:animEffect transition="in" filter="circle(in)">
                                      <p:cBhvr>
                                        <p:cTn id="27" dur="2000"/>
                                        <p:tgtEl>
                                          <p:spTgt spid="3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45">
                                            <p:txEl>
                                              <p:pRg st="4" end="4"/>
                                            </p:txEl>
                                          </p:spTgt>
                                        </p:tgtEl>
                                        <p:attrNameLst>
                                          <p:attrName>style.visibility</p:attrName>
                                        </p:attrNameLst>
                                      </p:cBhvr>
                                      <p:to>
                                        <p:strVal val="visible"/>
                                      </p:to>
                                    </p:set>
                                    <p:animEffect transition="in" filter="circle(in)">
                                      <p:cBhvr>
                                        <p:cTn id="32" dur="2000"/>
                                        <p:tgtEl>
                                          <p:spTgt spid="345">
                                            <p:txEl>
                                              <p:pRg st="4" end="4"/>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48"/>
                                        </p:tgtEl>
                                        <p:attrNameLst>
                                          <p:attrName>style.visibility</p:attrName>
                                        </p:attrNameLst>
                                      </p:cBhvr>
                                      <p:to>
                                        <p:strVal val="visible"/>
                                      </p:to>
                                    </p:set>
                                    <p:animEffect transition="in" filter="circle(in)">
                                      <p:cBhvr>
                                        <p:cTn id="35"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5" name="Google Shape;595;p17"/>
          <p:cNvSpPr txBox="1">
            <a:spLocks noGrp="1"/>
          </p:cNvSpPr>
          <p:nvPr>
            <p:ph type="body" idx="1"/>
          </p:nvPr>
        </p:nvSpPr>
        <p:spPr>
          <a:xfrm>
            <a:off x="457200" y="1995750"/>
            <a:ext cx="2971800" cy="1677067"/>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en-US" b="1" dirty="0" smtClean="0">
                <a:latin typeface="Times New Roman" pitchFamily="18" charset="0"/>
                <a:cs typeface="Times New Roman" pitchFamily="18" charset="0"/>
              </a:rPr>
              <a:t>Assignments</a:t>
            </a:r>
            <a:endParaRPr b="1" dirty="0">
              <a:latin typeface="Times New Roman" pitchFamily="18" charset="0"/>
              <a:cs typeface="Times New Roman" pitchFamily="18" charset="0"/>
            </a:endParaRPr>
          </a:p>
          <a:p>
            <a:pPr marL="457200" lvl="0" indent="-342900" algn="l" rtl="0">
              <a:spcBef>
                <a:spcPts val="0"/>
              </a:spcBef>
              <a:spcAft>
                <a:spcPts val="0"/>
              </a:spcAft>
              <a:buSzPts val="1800"/>
              <a:buChar char="▸"/>
            </a:pPr>
            <a:r>
              <a:rPr lang="en" b="1" dirty="0" smtClean="0">
                <a:latin typeface="Times New Roman" pitchFamily="18" charset="0"/>
                <a:cs typeface="Times New Roman" pitchFamily="18" charset="0"/>
              </a:rPr>
              <a:t>Group work</a:t>
            </a:r>
          </a:p>
          <a:p>
            <a:pPr marL="457200" lvl="0" indent="-342900" algn="l" rtl="0">
              <a:spcBef>
                <a:spcPts val="0"/>
              </a:spcBef>
              <a:spcAft>
                <a:spcPts val="0"/>
              </a:spcAft>
              <a:buSzPts val="1800"/>
              <a:buChar char="▸"/>
            </a:pPr>
            <a:r>
              <a:rPr lang="en-US" b="1" dirty="0" smtClean="0">
                <a:latin typeface="Times New Roman" pitchFamily="18" charset="0"/>
                <a:cs typeface="Times New Roman" pitchFamily="18" charset="0"/>
              </a:rPr>
              <a:t>I</a:t>
            </a:r>
            <a:r>
              <a:rPr lang="en" b="1" dirty="0" smtClean="0">
                <a:latin typeface="Times New Roman" pitchFamily="18" charset="0"/>
                <a:cs typeface="Times New Roman" pitchFamily="18" charset="0"/>
              </a:rPr>
              <a:t>ndividual works</a:t>
            </a:r>
            <a:endParaRPr b="1" dirty="0">
              <a:latin typeface="Times New Roman" pitchFamily="18" charset="0"/>
              <a:cs typeface="Times New Roman" pitchFamily="18" charset="0"/>
            </a:endParaRPr>
          </a:p>
          <a:p>
            <a:pPr marL="457200" lvl="0" indent="-342900" algn="l" rtl="0">
              <a:spcBef>
                <a:spcPts val="0"/>
              </a:spcBef>
              <a:spcAft>
                <a:spcPts val="0"/>
              </a:spcAft>
              <a:buSzPts val="1800"/>
              <a:buChar char="▸"/>
            </a:pPr>
            <a:r>
              <a:rPr lang="en-US" b="1" dirty="0" smtClean="0">
                <a:latin typeface="Times New Roman" pitchFamily="18" charset="0"/>
                <a:cs typeface="Times New Roman" pitchFamily="18" charset="0"/>
              </a:rPr>
              <a:t>Presentation </a:t>
            </a:r>
            <a:endParaRPr lang="en-US" b="1" dirty="0" smtClean="0">
              <a:latin typeface="Times New Roman" pitchFamily="18" charset="0"/>
              <a:cs typeface="Times New Roman" pitchFamily="18" charset="0"/>
            </a:endParaRPr>
          </a:p>
          <a:p>
            <a:pPr marL="457200" lvl="0" indent="-342900" algn="l" rtl="0">
              <a:spcBef>
                <a:spcPts val="0"/>
              </a:spcBef>
              <a:spcAft>
                <a:spcPts val="0"/>
              </a:spcAft>
              <a:buSzPts val="1800"/>
              <a:buChar char="▸"/>
            </a:pPr>
            <a:r>
              <a:rPr lang="en-US" b="1" dirty="0" smtClean="0">
                <a:latin typeface="Times New Roman" pitchFamily="18" charset="0"/>
                <a:cs typeface="Times New Roman" pitchFamily="18" charset="0"/>
              </a:rPr>
              <a:t>Group discussion </a:t>
            </a:r>
            <a:endParaRPr b="1" dirty="0">
              <a:latin typeface="Times New Roman" pitchFamily="18" charset="0"/>
              <a:cs typeface="Times New Roman" pitchFamily="18"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5"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LEARNING CONTEXT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circle(in)">
                                      <p:cBhvr>
                                        <p:cTn id="7" dur="2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95">
                                            <p:txEl>
                                              <p:pRg st="0" end="0"/>
                                            </p:txEl>
                                          </p:spTgt>
                                        </p:tgtEl>
                                        <p:attrNameLst>
                                          <p:attrName>style.visibility</p:attrName>
                                        </p:attrNameLst>
                                      </p:cBhvr>
                                      <p:to>
                                        <p:strVal val="visible"/>
                                      </p:to>
                                    </p:set>
                                    <p:animEffect transition="in" filter="wipe(down)">
                                      <p:cBhvr>
                                        <p:cTn id="12" dur="580">
                                          <p:stCondLst>
                                            <p:cond delay="0"/>
                                          </p:stCondLst>
                                        </p:cTn>
                                        <p:tgtEl>
                                          <p:spTgt spid="595">
                                            <p:txEl>
                                              <p:pRg st="0" end="0"/>
                                            </p:txEl>
                                          </p:spTgt>
                                        </p:tgtEl>
                                      </p:cBhvr>
                                    </p:animEffect>
                                    <p:anim calcmode="lin" valueType="num">
                                      <p:cBhvr>
                                        <p:cTn id="13" dur="1822" tmFilter="0,0; 0.14,0.36; 0.43,0.73; 0.71,0.91; 1.0,1.0">
                                          <p:stCondLst>
                                            <p:cond delay="0"/>
                                          </p:stCondLst>
                                        </p:cTn>
                                        <p:tgtEl>
                                          <p:spTgt spid="59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9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9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9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9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95">
                                            <p:txEl>
                                              <p:pRg st="0" end="0"/>
                                            </p:txEl>
                                          </p:spTgt>
                                        </p:tgtEl>
                                      </p:cBhvr>
                                      <p:to x="100000" y="60000"/>
                                    </p:animScale>
                                    <p:animScale>
                                      <p:cBhvr>
                                        <p:cTn id="19" dur="166" decel="50000">
                                          <p:stCondLst>
                                            <p:cond delay="676"/>
                                          </p:stCondLst>
                                        </p:cTn>
                                        <p:tgtEl>
                                          <p:spTgt spid="595">
                                            <p:txEl>
                                              <p:pRg st="0" end="0"/>
                                            </p:txEl>
                                          </p:spTgt>
                                        </p:tgtEl>
                                      </p:cBhvr>
                                      <p:to x="100000" y="100000"/>
                                    </p:animScale>
                                    <p:animScale>
                                      <p:cBhvr>
                                        <p:cTn id="20" dur="26">
                                          <p:stCondLst>
                                            <p:cond delay="1312"/>
                                          </p:stCondLst>
                                        </p:cTn>
                                        <p:tgtEl>
                                          <p:spTgt spid="595">
                                            <p:txEl>
                                              <p:pRg st="0" end="0"/>
                                            </p:txEl>
                                          </p:spTgt>
                                        </p:tgtEl>
                                      </p:cBhvr>
                                      <p:to x="100000" y="80000"/>
                                    </p:animScale>
                                    <p:animScale>
                                      <p:cBhvr>
                                        <p:cTn id="21" dur="166" decel="50000">
                                          <p:stCondLst>
                                            <p:cond delay="1338"/>
                                          </p:stCondLst>
                                        </p:cTn>
                                        <p:tgtEl>
                                          <p:spTgt spid="595">
                                            <p:txEl>
                                              <p:pRg st="0" end="0"/>
                                            </p:txEl>
                                          </p:spTgt>
                                        </p:tgtEl>
                                      </p:cBhvr>
                                      <p:to x="100000" y="100000"/>
                                    </p:animScale>
                                    <p:animScale>
                                      <p:cBhvr>
                                        <p:cTn id="22" dur="26">
                                          <p:stCondLst>
                                            <p:cond delay="1642"/>
                                          </p:stCondLst>
                                        </p:cTn>
                                        <p:tgtEl>
                                          <p:spTgt spid="595">
                                            <p:txEl>
                                              <p:pRg st="0" end="0"/>
                                            </p:txEl>
                                          </p:spTgt>
                                        </p:tgtEl>
                                      </p:cBhvr>
                                      <p:to x="100000" y="90000"/>
                                    </p:animScale>
                                    <p:animScale>
                                      <p:cBhvr>
                                        <p:cTn id="23" dur="166" decel="50000">
                                          <p:stCondLst>
                                            <p:cond delay="1668"/>
                                          </p:stCondLst>
                                        </p:cTn>
                                        <p:tgtEl>
                                          <p:spTgt spid="595">
                                            <p:txEl>
                                              <p:pRg st="0" end="0"/>
                                            </p:txEl>
                                          </p:spTgt>
                                        </p:tgtEl>
                                      </p:cBhvr>
                                      <p:to x="100000" y="100000"/>
                                    </p:animScale>
                                    <p:animScale>
                                      <p:cBhvr>
                                        <p:cTn id="24" dur="26">
                                          <p:stCondLst>
                                            <p:cond delay="1808"/>
                                          </p:stCondLst>
                                        </p:cTn>
                                        <p:tgtEl>
                                          <p:spTgt spid="595">
                                            <p:txEl>
                                              <p:pRg st="0" end="0"/>
                                            </p:txEl>
                                          </p:spTgt>
                                        </p:tgtEl>
                                      </p:cBhvr>
                                      <p:to x="100000" y="95000"/>
                                    </p:animScale>
                                    <p:animScale>
                                      <p:cBhvr>
                                        <p:cTn id="25" dur="166" decel="50000">
                                          <p:stCondLst>
                                            <p:cond delay="1834"/>
                                          </p:stCondLst>
                                        </p:cTn>
                                        <p:tgtEl>
                                          <p:spTgt spid="59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95">
                                            <p:txEl>
                                              <p:pRg st="1" end="1"/>
                                            </p:txEl>
                                          </p:spTgt>
                                        </p:tgtEl>
                                        <p:attrNameLst>
                                          <p:attrName>style.visibility</p:attrName>
                                        </p:attrNameLst>
                                      </p:cBhvr>
                                      <p:to>
                                        <p:strVal val="visible"/>
                                      </p:to>
                                    </p:set>
                                    <p:animEffect transition="in" filter="wipe(down)">
                                      <p:cBhvr>
                                        <p:cTn id="30" dur="580">
                                          <p:stCondLst>
                                            <p:cond delay="0"/>
                                          </p:stCondLst>
                                        </p:cTn>
                                        <p:tgtEl>
                                          <p:spTgt spid="595">
                                            <p:txEl>
                                              <p:pRg st="1" end="1"/>
                                            </p:txEl>
                                          </p:spTgt>
                                        </p:tgtEl>
                                      </p:cBhvr>
                                    </p:animEffect>
                                    <p:anim calcmode="lin" valueType="num">
                                      <p:cBhvr>
                                        <p:cTn id="31" dur="1822" tmFilter="0,0; 0.14,0.36; 0.43,0.73; 0.71,0.91; 1.0,1.0">
                                          <p:stCondLst>
                                            <p:cond delay="0"/>
                                          </p:stCondLst>
                                        </p:cTn>
                                        <p:tgtEl>
                                          <p:spTgt spid="59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9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9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9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9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95">
                                            <p:txEl>
                                              <p:pRg st="1" end="1"/>
                                            </p:txEl>
                                          </p:spTgt>
                                        </p:tgtEl>
                                      </p:cBhvr>
                                      <p:to x="100000" y="60000"/>
                                    </p:animScale>
                                    <p:animScale>
                                      <p:cBhvr>
                                        <p:cTn id="37" dur="166" decel="50000">
                                          <p:stCondLst>
                                            <p:cond delay="676"/>
                                          </p:stCondLst>
                                        </p:cTn>
                                        <p:tgtEl>
                                          <p:spTgt spid="595">
                                            <p:txEl>
                                              <p:pRg st="1" end="1"/>
                                            </p:txEl>
                                          </p:spTgt>
                                        </p:tgtEl>
                                      </p:cBhvr>
                                      <p:to x="100000" y="100000"/>
                                    </p:animScale>
                                    <p:animScale>
                                      <p:cBhvr>
                                        <p:cTn id="38" dur="26">
                                          <p:stCondLst>
                                            <p:cond delay="1312"/>
                                          </p:stCondLst>
                                        </p:cTn>
                                        <p:tgtEl>
                                          <p:spTgt spid="595">
                                            <p:txEl>
                                              <p:pRg st="1" end="1"/>
                                            </p:txEl>
                                          </p:spTgt>
                                        </p:tgtEl>
                                      </p:cBhvr>
                                      <p:to x="100000" y="80000"/>
                                    </p:animScale>
                                    <p:animScale>
                                      <p:cBhvr>
                                        <p:cTn id="39" dur="166" decel="50000">
                                          <p:stCondLst>
                                            <p:cond delay="1338"/>
                                          </p:stCondLst>
                                        </p:cTn>
                                        <p:tgtEl>
                                          <p:spTgt spid="595">
                                            <p:txEl>
                                              <p:pRg st="1" end="1"/>
                                            </p:txEl>
                                          </p:spTgt>
                                        </p:tgtEl>
                                      </p:cBhvr>
                                      <p:to x="100000" y="100000"/>
                                    </p:animScale>
                                    <p:animScale>
                                      <p:cBhvr>
                                        <p:cTn id="40" dur="26">
                                          <p:stCondLst>
                                            <p:cond delay="1642"/>
                                          </p:stCondLst>
                                        </p:cTn>
                                        <p:tgtEl>
                                          <p:spTgt spid="595">
                                            <p:txEl>
                                              <p:pRg st="1" end="1"/>
                                            </p:txEl>
                                          </p:spTgt>
                                        </p:tgtEl>
                                      </p:cBhvr>
                                      <p:to x="100000" y="90000"/>
                                    </p:animScale>
                                    <p:animScale>
                                      <p:cBhvr>
                                        <p:cTn id="41" dur="166" decel="50000">
                                          <p:stCondLst>
                                            <p:cond delay="1668"/>
                                          </p:stCondLst>
                                        </p:cTn>
                                        <p:tgtEl>
                                          <p:spTgt spid="595">
                                            <p:txEl>
                                              <p:pRg st="1" end="1"/>
                                            </p:txEl>
                                          </p:spTgt>
                                        </p:tgtEl>
                                      </p:cBhvr>
                                      <p:to x="100000" y="100000"/>
                                    </p:animScale>
                                    <p:animScale>
                                      <p:cBhvr>
                                        <p:cTn id="42" dur="26">
                                          <p:stCondLst>
                                            <p:cond delay="1808"/>
                                          </p:stCondLst>
                                        </p:cTn>
                                        <p:tgtEl>
                                          <p:spTgt spid="595">
                                            <p:txEl>
                                              <p:pRg st="1" end="1"/>
                                            </p:txEl>
                                          </p:spTgt>
                                        </p:tgtEl>
                                      </p:cBhvr>
                                      <p:to x="100000" y="95000"/>
                                    </p:animScale>
                                    <p:animScale>
                                      <p:cBhvr>
                                        <p:cTn id="43" dur="166" decel="50000">
                                          <p:stCondLst>
                                            <p:cond delay="1834"/>
                                          </p:stCondLst>
                                        </p:cTn>
                                        <p:tgtEl>
                                          <p:spTgt spid="595">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95">
                                            <p:txEl>
                                              <p:pRg st="2" end="2"/>
                                            </p:txEl>
                                          </p:spTgt>
                                        </p:tgtEl>
                                        <p:attrNameLst>
                                          <p:attrName>style.visibility</p:attrName>
                                        </p:attrNameLst>
                                      </p:cBhvr>
                                      <p:to>
                                        <p:strVal val="visible"/>
                                      </p:to>
                                    </p:set>
                                    <p:animEffect transition="in" filter="wipe(down)">
                                      <p:cBhvr>
                                        <p:cTn id="48" dur="580">
                                          <p:stCondLst>
                                            <p:cond delay="0"/>
                                          </p:stCondLst>
                                        </p:cTn>
                                        <p:tgtEl>
                                          <p:spTgt spid="595">
                                            <p:txEl>
                                              <p:pRg st="2" end="2"/>
                                            </p:txEl>
                                          </p:spTgt>
                                        </p:tgtEl>
                                      </p:cBhvr>
                                    </p:animEffect>
                                    <p:anim calcmode="lin" valueType="num">
                                      <p:cBhvr>
                                        <p:cTn id="49" dur="1822" tmFilter="0,0; 0.14,0.36; 0.43,0.73; 0.71,0.91; 1.0,1.0">
                                          <p:stCondLst>
                                            <p:cond delay="0"/>
                                          </p:stCondLst>
                                        </p:cTn>
                                        <p:tgtEl>
                                          <p:spTgt spid="59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9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9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9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9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95">
                                            <p:txEl>
                                              <p:pRg st="2" end="2"/>
                                            </p:txEl>
                                          </p:spTgt>
                                        </p:tgtEl>
                                      </p:cBhvr>
                                      <p:to x="100000" y="60000"/>
                                    </p:animScale>
                                    <p:animScale>
                                      <p:cBhvr>
                                        <p:cTn id="55" dur="166" decel="50000">
                                          <p:stCondLst>
                                            <p:cond delay="676"/>
                                          </p:stCondLst>
                                        </p:cTn>
                                        <p:tgtEl>
                                          <p:spTgt spid="595">
                                            <p:txEl>
                                              <p:pRg st="2" end="2"/>
                                            </p:txEl>
                                          </p:spTgt>
                                        </p:tgtEl>
                                      </p:cBhvr>
                                      <p:to x="100000" y="100000"/>
                                    </p:animScale>
                                    <p:animScale>
                                      <p:cBhvr>
                                        <p:cTn id="56" dur="26">
                                          <p:stCondLst>
                                            <p:cond delay="1312"/>
                                          </p:stCondLst>
                                        </p:cTn>
                                        <p:tgtEl>
                                          <p:spTgt spid="595">
                                            <p:txEl>
                                              <p:pRg st="2" end="2"/>
                                            </p:txEl>
                                          </p:spTgt>
                                        </p:tgtEl>
                                      </p:cBhvr>
                                      <p:to x="100000" y="80000"/>
                                    </p:animScale>
                                    <p:animScale>
                                      <p:cBhvr>
                                        <p:cTn id="57" dur="166" decel="50000">
                                          <p:stCondLst>
                                            <p:cond delay="1338"/>
                                          </p:stCondLst>
                                        </p:cTn>
                                        <p:tgtEl>
                                          <p:spTgt spid="595">
                                            <p:txEl>
                                              <p:pRg st="2" end="2"/>
                                            </p:txEl>
                                          </p:spTgt>
                                        </p:tgtEl>
                                      </p:cBhvr>
                                      <p:to x="100000" y="100000"/>
                                    </p:animScale>
                                    <p:animScale>
                                      <p:cBhvr>
                                        <p:cTn id="58" dur="26">
                                          <p:stCondLst>
                                            <p:cond delay="1642"/>
                                          </p:stCondLst>
                                        </p:cTn>
                                        <p:tgtEl>
                                          <p:spTgt spid="595">
                                            <p:txEl>
                                              <p:pRg st="2" end="2"/>
                                            </p:txEl>
                                          </p:spTgt>
                                        </p:tgtEl>
                                      </p:cBhvr>
                                      <p:to x="100000" y="90000"/>
                                    </p:animScale>
                                    <p:animScale>
                                      <p:cBhvr>
                                        <p:cTn id="59" dur="166" decel="50000">
                                          <p:stCondLst>
                                            <p:cond delay="1668"/>
                                          </p:stCondLst>
                                        </p:cTn>
                                        <p:tgtEl>
                                          <p:spTgt spid="595">
                                            <p:txEl>
                                              <p:pRg st="2" end="2"/>
                                            </p:txEl>
                                          </p:spTgt>
                                        </p:tgtEl>
                                      </p:cBhvr>
                                      <p:to x="100000" y="100000"/>
                                    </p:animScale>
                                    <p:animScale>
                                      <p:cBhvr>
                                        <p:cTn id="60" dur="26">
                                          <p:stCondLst>
                                            <p:cond delay="1808"/>
                                          </p:stCondLst>
                                        </p:cTn>
                                        <p:tgtEl>
                                          <p:spTgt spid="595">
                                            <p:txEl>
                                              <p:pRg st="2" end="2"/>
                                            </p:txEl>
                                          </p:spTgt>
                                        </p:tgtEl>
                                      </p:cBhvr>
                                      <p:to x="100000" y="95000"/>
                                    </p:animScale>
                                    <p:animScale>
                                      <p:cBhvr>
                                        <p:cTn id="61" dur="166" decel="50000">
                                          <p:stCondLst>
                                            <p:cond delay="1834"/>
                                          </p:stCondLst>
                                        </p:cTn>
                                        <p:tgtEl>
                                          <p:spTgt spid="595">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95">
                                            <p:txEl>
                                              <p:pRg st="3" end="3"/>
                                            </p:txEl>
                                          </p:spTgt>
                                        </p:tgtEl>
                                        <p:attrNameLst>
                                          <p:attrName>style.visibility</p:attrName>
                                        </p:attrNameLst>
                                      </p:cBhvr>
                                      <p:to>
                                        <p:strVal val="visible"/>
                                      </p:to>
                                    </p:set>
                                    <p:animEffect transition="in" filter="wipe(down)">
                                      <p:cBhvr>
                                        <p:cTn id="66" dur="580">
                                          <p:stCondLst>
                                            <p:cond delay="0"/>
                                          </p:stCondLst>
                                        </p:cTn>
                                        <p:tgtEl>
                                          <p:spTgt spid="595">
                                            <p:txEl>
                                              <p:pRg st="3" end="3"/>
                                            </p:txEl>
                                          </p:spTgt>
                                        </p:tgtEl>
                                      </p:cBhvr>
                                    </p:animEffect>
                                    <p:anim calcmode="lin" valueType="num">
                                      <p:cBhvr>
                                        <p:cTn id="67" dur="1822" tmFilter="0,0; 0.14,0.36; 0.43,0.73; 0.71,0.91; 1.0,1.0">
                                          <p:stCondLst>
                                            <p:cond delay="0"/>
                                          </p:stCondLst>
                                        </p:cTn>
                                        <p:tgtEl>
                                          <p:spTgt spid="59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9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9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9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9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95">
                                            <p:txEl>
                                              <p:pRg st="3" end="3"/>
                                            </p:txEl>
                                          </p:spTgt>
                                        </p:tgtEl>
                                      </p:cBhvr>
                                      <p:to x="100000" y="60000"/>
                                    </p:animScale>
                                    <p:animScale>
                                      <p:cBhvr>
                                        <p:cTn id="73" dur="166" decel="50000">
                                          <p:stCondLst>
                                            <p:cond delay="676"/>
                                          </p:stCondLst>
                                        </p:cTn>
                                        <p:tgtEl>
                                          <p:spTgt spid="595">
                                            <p:txEl>
                                              <p:pRg st="3" end="3"/>
                                            </p:txEl>
                                          </p:spTgt>
                                        </p:tgtEl>
                                      </p:cBhvr>
                                      <p:to x="100000" y="100000"/>
                                    </p:animScale>
                                    <p:animScale>
                                      <p:cBhvr>
                                        <p:cTn id="74" dur="26">
                                          <p:stCondLst>
                                            <p:cond delay="1312"/>
                                          </p:stCondLst>
                                        </p:cTn>
                                        <p:tgtEl>
                                          <p:spTgt spid="595">
                                            <p:txEl>
                                              <p:pRg st="3" end="3"/>
                                            </p:txEl>
                                          </p:spTgt>
                                        </p:tgtEl>
                                      </p:cBhvr>
                                      <p:to x="100000" y="80000"/>
                                    </p:animScale>
                                    <p:animScale>
                                      <p:cBhvr>
                                        <p:cTn id="75" dur="166" decel="50000">
                                          <p:stCondLst>
                                            <p:cond delay="1338"/>
                                          </p:stCondLst>
                                        </p:cTn>
                                        <p:tgtEl>
                                          <p:spTgt spid="595">
                                            <p:txEl>
                                              <p:pRg st="3" end="3"/>
                                            </p:txEl>
                                          </p:spTgt>
                                        </p:tgtEl>
                                      </p:cBhvr>
                                      <p:to x="100000" y="100000"/>
                                    </p:animScale>
                                    <p:animScale>
                                      <p:cBhvr>
                                        <p:cTn id="76" dur="26">
                                          <p:stCondLst>
                                            <p:cond delay="1642"/>
                                          </p:stCondLst>
                                        </p:cTn>
                                        <p:tgtEl>
                                          <p:spTgt spid="595">
                                            <p:txEl>
                                              <p:pRg st="3" end="3"/>
                                            </p:txEl>
                                          </p:spTgt>
                                        </p:tgtEl>
                                      </p:cBhvr>
                                      <p:to x="100000" y="90000"/>
                                    </p:animScale>
                                    <p:animScale>
                                      <p:cBhvr>
                                        <p:cTn id="77" dur="166" decel="50000">
                                          <p:stCondLst>
                                            <p:cond delay="1668"/>
                                          </p:stCondLst>
                                        </p:cTn>
                                        <p:tgtEl>
                                          <p:spTgt spid="595">
                                            <p:txEl>
                                              <p:pRg st="3" end="3"/>
                                            </p:txEl>
                                          </p:spTgt>
                                        </p:tgtEl>
                                      </p:cBhvr>
                                      <p:to x="100000" y="100000"/>
                                    </p:animScale>
                                    <p:animScale>
                                      <p:cBhvr>
                                        <p:cTn id="78" dur="26">
                                          <p:stCondLst>
                                            <p:cond delay="1808"/>
                                          </p:stCondLst>
                                        </p:cTn>
                                        <p:tgtEl>
                                          <p:spTgt spid="595">
                                            <p:txEl>
                                              <p:pRg st="3" end="3"/>
                                            </p:txEl>
                                          </p:spTgt>
                                        </p:tgtEl>
                                      </p:cBhvr>
                                      <p:to x="100000" y="95000"/>
                                    </p:animScale>
                                    <p:animScale>
                                      <p:cBhvr>
                                        <p:cTn id="79" dur="166" decel="50000">
                                          <p:stCondLst>
                                            <p:cond delay="1834"/>
                                          </p:stCondLst>
                                        </p:cTn>
                                        <p:tgtEl>
                                          <p:spTgt spid="595">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595">
                                            <p:txEl>
                                              <p:pRg st="4" end="4"/>
                                            </p:txEl>
                                          </p:spTgt>
                                        </p:tgtEl>
                                        <p:attrNameLst>
                                          <p:attrName>style.visibility</p:attrName>
                                        </p:attrNameLst>
                                      </p:cBhvr>
                                      <p:to>
                                        <p:strVal val="visible"/>
                                      </p:to>
                                    </p:set>
                                    <p:animEffect transition="in" filter="wipe(down)">
                                      <p:cBhvr>
                                        <p:cTn id="84" dur="580">
                                          <p:stCondLst>
                                            <p:cond delay="0"/>
                                          </p:stCondLst>
                                        </p:cTn>
                                        <p:tgtEl>
                                          <p:spTgt spid="595">
                                            <p:txEl>
                                              <p:pRg st="4" end="4"/>
                                            </p:txEl>
                                          </p:spTgt>
                                        </p:tgtEl>
                                      </p:cBhvr>
                                    </p:animEffect>
                                    <p:anim calcmode="lin" valueType="num">
                                      <p:cBhvr>
                                        <p:cTn id="85" dur="1822" tmFilter="0,0; 0.14,0.36; 0.43,0.73; 0.71,0.91; 1.0,1.0">
                                          <p:stCondLst>
                                            <p:cond delay="0"/>
                                          </p:stCondLst>
                                        </p:cTn>
                                        <p:tgtEl>
                                          <p:spTgt spid="595">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595">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595">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595">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595">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595">
                                            <p:txEl>
                                              <p:pRg st="4" end="4"/>
                                            </p:txEl>
                                          </p:spTgt>
                                        </p:tgtEl>
                                      </p:cBhvr>
                                      <p:to x="100000" y="60000"/>
                                    </p:animScale>
                                    <p:animScale>
                                      <p:cBhvr>
                                        <p:cTn id="91" dur="166" decel="50000">
                                          <p:stCondLst>
                                            <p:cond delay="676"/>
                                          </p:stCondLst>
                                        </p:cTn>
                                        <p:tgtEl>
                                          <p:spTgt spid="595">
                                            <p:txEl>
                                              <p:pRg st="4" end="4"/>
                                            </p:txEl>
                                          </p:spTgt>
                                        </p:tgtEl>
                                      </p:cBhvr>
                                      <p:to x="100000" y="100000"/>
                                    </p:animScale>
                                    <p:animScale>
                                      <p:cBhvr>
                                        <p:cTn id="92" dur="26">
                                          <p:stCondLst>
                                            <p:cond delay="1312"/>
                                          </p:stCondLst>
                                        </p:cTn>
                                        <p:tgtEl>
                                          <p:spTgt spid="595">
                                            <p:txEl>
                                              <p:pRg st="4" end="4"/>
                                            </p:txEl>
                                          </p:spTgt>
                                        </p:tgtEl>
                                      </p:cBhvr>
                                      <p:to x="100000" y="80000"/>
                                    </p:animScale>
                                    <p:animScale>
                                      <p:cBhvr>
                                        <p:cTn id="93" dur="166" decel="50000">
                                          <p:stCondLst>
                                            <p:cond delay="1338"/>
                                          </p:stCondLst>
                                        </p:cTn>
                                        <p:tgtEl>
                                          <p:spTgt spid="595">
                                            <p:txEl>
                                              <p:pRg st="4" end="4"/>
                                            </p:txEl>
                                          </p:spTgt>
                                        </p:tgtEl>
                                      </p:cBhvr>
                                      <p:to x="100000" y="100000"/>
                                    </p:animScale>
                                    <p:animScale>
                                      <p:cBhvr>
                                        <p:cTn id="94" dur="26">
                                          <p:stCondLst>
                                            <p:cond delay="1642"/>
                                          </p:stCondLst>
                                        </p:cTn>
                                        <p:tgtEl>
                                          <p:spTgt spid="595">
                                            <p:txEl>
                                              <p:pRg st="4" end="4"/>
                                            </p:txEl>
                                          </p:spTgt>
                                        </p:tgtEl>
                                      </p:cBhvr>
                                      <p:to x="100000" y="90000"/>
                                    </p:animScale>
                                    <p:animScale>
                                      <p:cBhvr>
                                        <p:cTn id="95" dur="166" decel="50000">
                                          <p:stCondLst>
                                            <p:cond delay="1668"/>
                                          </p:stCondLst>
                                        </p:cTn>
                                        <p:tgtEl>
                                          <p:spTgt spid="595">
                                            <p:txEl>
                                              <p:pRg st="4" end="4"/>
                                            </p:txEl>
                                          </p:spTgt>
                                        </p:tgtEl>
                                      </p:cBhvr>
                                      <p:to x="100000" y="100000"/>
                                    </p:animScale>
                                    <p:animScale>
                                      <p:cBhvr>
                                        <p:cTn id="96" dur="26">
                                          <p:stCondLst>
                                            <p:cond delay="1808"/>
                                          </p:stCondLst>
                                        </p:cTn>
                                        <p:tgtEl>
                                          <p:spTgt spid="595">
                                            <p:txEl>
                                              <p:pRg st="4" end="4"/>
                                            </p:txEl>
                                          </p:spTgt>
                                        </p:tgtEl>
                                      </p:cBhvr>
                                      <p:to x="100000" y="95000"/>
                                    </p:animScale>
                                    <p:animScale>
                                      <p:cBhvr>
                                        <p:cTn id="97" dur="166" decel="50000">
                                          <p:stCondLst>
                                            <p:cond delay="1834"/>
                                          </p:stCondLst>
                                        </p:cTn>
                                        <p:tgtEl>
                                          <p:spTgt spid="595">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nodeType="clickEffect">
                                  <p:stCondLst>
                                    <p:cond delay="0"/>
                                  </p:stCondLst>
                                  <p:childTnLst>
                                    <p:set>
                                      <p:cBhvr>
                                        <p:cTn id="101" dur="1" fill="hold">
                                          <p:stCondLst>
                                            <p:cond delay="0"/>
                                          </p:stCondLst>
                                        </p:cTn>
                                        <p:tgtEl>
                                          <p:spTgt spid="597"/>
                                        </p:tgtEl>
                                        <p:attrNameLst>
                                          <p:attrName>style.visibility</p:attrName>
                                        </p:attrNameLst>
                                      </p:cBhvr>
                                      <p:to>
                                        <p:strVal val="visible"/>
                                      </p:to>
                                    </p:set>
                                    <p:animEffect transition="in" filter="wheel(1)">
                                      <p:cBhvr>
                                        <p:cTn id="102" dur="2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114" name="Google Shape;379;p14"/>
          <p:cNvSpPr txBox="1">
            <a:spLocks/>
          </p:cNvSpPr>
          <p:nvPr/>
        </p:nvSpPr>
        <p:spPr>
          <a:xfrm rot="1045419">
            <a:off x="377509" y="951150"/>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smtClean="0">
                <a:latin typeface="Times New Roman" pitchFamily="18" charset="0"/>
                <a:cs typeface="Times New Roman" pitchFamily="18" charset="0"/>
              </a:rPr>
              <a:t>LEARNING MATERIALS</a:t>
            </a:r>
            <a:endParaRPr lang="en-US" sz="2000" dirty="0">
              <a:latin typeface="Times New Roman" pitchFamily="18" charset="0"/>
              <a:cs typeface="Times New Roman" pitchFamily="18" charset="0"/>
            </a:endParaRPr>
          </a:p>
        </p:txBody>
      </p:sp>
      <p:sp>
        <p:nvSpPr>
          <p:cNvPr id="742" name="Google Shape;742;p18"/>
          <p:cNvSpPr txBox="1">
            <a:spLocks noGrp="1"/>
          </p:cNvSpPr>
          <p:nvPr>
            <p:ph type="subTitle" idx="4294967295"/>
          </p:nvPr>
        </p:nvSpPr>
        <p:spPr>
          <a:xfrm>
            <a:off x="685800" y="2788652"/>
            <a:ext cx="2819400" cy="1764298"/>
          </a:xfrm>
          <a:prstGeom prst="rect">
            <a:avLst/>
          </a:prstGeom>
        </p:spPr>
        <p:txBody>
          <a:bodyPr spcFirstLastPara="1" wrap="square" lIns="0" tIns="0" rIns="0" bIns="0" anchor="t" anchorCtr="0">
            <a:noAutofit/>
          </a:bodyPr>
          <a:lstStyle/>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TEST BOOKS</a:t>
            </a:r>
          </a:p>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HANDOUT</a:t>
            </a:r>
            <a:endParaRPr lang="en-US" sz="1200" b="1" dirty="0" smtClean="0">
              <a:latin typeface="Times New Roman" pitchFamily="18" charset="0"/>
              <a:cs typeface="Times New Roman" pitchFamily="18" charset="0"/>
            </a:endParaRPr>
          </a:p>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INTERNET</a:t>
            </a:r>
            <a:endParaRPr lang="en-US" sz="1200" b="1" dirty="0" smtClean="0">
              <a:latin typeface="Times New Roman" pitchFamily="18" charset="0"/>
              <a:cs typeface="Times New Roman" pitchFamily="18" charset="0"/>
            </a:endParaRPr>
          </a:p>
          <a:p>
            <a:pPr marL="342900" lvl="0" algn="l" rtl="0">
              <a:spcBef>
                <a:spcPts val="600"/>
              </a:spcBef>
              <a:spcAft>
                <a:spcPts val="0"/>
              </a:spcAft>
              <a:buFont typeface="Wingdings" pitchFamily="2" charset="2"/>
              <a:buChar char="v"/>
            </a:pPr>
            <a:r>
              <a:rPr lang="en-US" sz="1200" b="1" dirty="0" smtClean="0">
                <a:latin typeface="Times New Roman" pitchFamily="18" charset="0"/>
                <a:cs typeface="Times New Roman" pitchFamily="18" charset="0"/>
              </a:rPr>
              <a:t>MEDIA</a:t>
            </a:r>
            <a:endParaRPr lang="en-US" sz="1200" b="1" dirty="0" smtClean="0">
              <a:latin typeface="Times New Roman" pitchFamily="18" charset="0"/>
              <a:cs typeface="Times New Roman" pitchFamily="18" charset="0"/>
            </a:endParaRPr>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744" name="Google Shape;744;p18"/>
          <p:cNvGrpSpPr/>
          <p:nvPr/>
        </p:nvGrpSpPr>
        <p:grpSpPr>
          <a:xfrm>
            <a:off x="5038937" y="624256"/>
            <a:ext cx="3428994" cy="3803332"/>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circle(in)">
                                      <p:cBhvr>
                                        <p:cTn id="7"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457200" y="1995750"/>
            <a:ext cx="2743200" cy="2679000"/>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CONTINOUSLY </a:t>
            </a:r>
            <a:endParaRPr lang="en-US" b="1" dirty="0" smtClean="0">
              <a:latin typeface="Times New Roman" pitchFamily="18" charset="0"/>
              <a:cs typeface="Times New Roman" pitchFamily="18" charset="0"/>
            </a:endParaRPr>
          </a:p>
          <a:p>
            <a:pPr marL="285750" indent="-285750">
              <a:buFont typeface="Wingdings" pitchFamily="2" charset="2"/>
              <a:buChar char="Ø"/>
            </a:pPr>
            <a:r>
              <a:rPr lang="en-US" b="1" dirty="0">
                <a:latin typeface="Times New Roman" pitchFamily="18" charset="0"/>
                <a:cs typeface="Times New Roman" pitchFamily="18" charset="0"/>
              </a:rPr>
              <a:t>ASSESSMENT 60% </a:t>
            </a:r>
            <a:r>
              <a:rPr lang="en-US" b="1"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Continuous assessment aim to reinforce learning process by involving the participation of learners to solve the given questions or problems which require decision making. This done through tests, group works practical etc. </a:t>
            </a:r>
            <a:r>
              <a:rPr lang="en-US" sz="1200" dirty="0" smtClean="0">
                <a:latin typeface="Times New Roman" pitchFamily="18" charset="0"/>
                <a:cs typeface="Times New Roman" pitchFamily="18" charset="0"/>
              </a:rPr>
              <a:t>Learners </a:t>
            </a:r>
            <a:r>
              <a:rPr lang="en-US" sz="1200" dirty="0">
                <a:latin typeface="Times New Roman" pitchFamily="18" charset="0"/>
                <a:cs typeface="Times New Roman" pitchFamily="18" charset="0"/>
              </a:rPr>
              <a:t>must obtain not less than 30% out of 60% to sit for the end of module examination</a:t>
            </a:r>
            <a:r>
              <a:rPr lang="en-US" b="1" dirty="0">
                <a:latin typeface="Times New Roman" pitchFamily="18" charset="0"/>
                <a:cs typeface="Times New Roman" pitchFamily="18" charset="0"/>
              </a:rPr>
              <a:t>. </a:t>
            </a:r>
          </a:p>
          <a:p>
            <a:pPr marL="285750" lvl="0" indent="-285750" algn="l" rtl="0">
              <a:spcBef>
                <a:spcPts val="600"/>
              </a:spcBef>
              <a:spcAft>
                <a:spcPts val="0"/>
              </a:spcAft>
              <a:buFont typeface="Wingdings" pitchFamily="2" charset="2"/>
              <a:buChar char="Ø"/>
            </a:pPr>
            <a:endParaRPr b="1" dirty="0">
              <a:latin typeface="Times New Roman" pitchFamily="18" charset="0"/>
              <a:cs typeface="Times New Roman" pitchFamily="18" charset="0"/>
            </a:endParaRPr>
          </a:p>
        </p:txBody>
      </p:sp>
      <p:sp>
        <p:nvSpPr>
          <p:cNvPr id="859" name="Google Shape;859;p19"/>
          <p:cNvSpPr txBox="1">
            <a:spLocks noGrp="1"/>
          </p:cNvSpPr>
          <p:nvPr>
            <p:ph type="body" idx="2"/>
          </p:nvPr>
        </p:nvSpPr>
        <p:spPr>
          <a:xfrm>
            <a:off x="3782626" y="2299378"/>
            <a:ext cx="2618174" cy="2558372"/>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END EXAMS </a:t>
            </a:r>
            <a:r>
              <a:rPr lang="en-US" b="1" dirty="0" smtClean="0">
                <a:latin typeface="Times New Roman" pitchFamily="18" charset="0"/>
                <a:cs typeface="Times New Roman" pitchFamily="18" charset="0"/>
              </a:rPr>
              <a:t>MARKS</a:t>
            </a:r>
          </a:p>
          <a:p>
            <a:pPr marL="285750" indent="-285750">
              <a:buFont typeface="Wingdings" pitchFamily="2" charset="2"/>
              <a:buChar char="Ø"/>
            </a:pPr>
            <a:r>
              <a:rPr lang="en-US" sz="1200" dirty="0">
                <a:latin typeface="Times New Roman" pitchFamily="18" charset="0"/>
                <a:cs typeface="Times New Roman" pitchFamily="18" charset="0"/>
              </a:rPr>
              <a:t>40% • This examination is conducted for two(2) hours with supervision condition • Learners must obtain not less than 20% out of 40% to continue with another semester </a:t>
            </a:r>
            <a:endParaRPr lang="en" sz="1200" dirty="0">
              <a:latin typeface="Times New Roman" pitchFamily="18" charset="0"/>
              <a:cs typeface="Times New Roman" pitchFamily="18" charset="0"/>
            </a:endParaRPr>
          </a:p>
          <a:p>
            <a:pPr marL="285750" lvl="0" indent="-285750" algn="l" rtl="0">
              <a:spcBef>
                <a:spcPts val="600"/>
              </a:spcBef>
              <a:spcAft>
                <a:spcPts val="0"/>
              </a:spcAft>
              <a:buFont typeface="Wingdings" pitchFamily="2" charset="2"/>
              <a:buChar char="Ø"/>
            </a:pPr>
            <a:endParaRPr b="1" dirty="0">
              <a:latin typeface="Times New Roman" pitchFamily="18" charset="0"/>
              <a:cs typeface="Times New Roman" pitchFamily="18" charset="0"/>
            </a:endParaRPr>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861" name="Google Shape;861;p19"/>
          <p:cNvGrpSpPr/>
          <p:nvPr/>
        </p:nvGrpSpPr>
        <p:grpSpPr>
          <a:xfrm>
            <a:off x="6495404" y="1849734"/>
            <a:ext cx="2297431" cy="2787028"/>
            <a:chOff x="2533225" y="322726"/>
            <a:chExt cx="3925890" cy="4762523"/>
          </a:xfrm>
        </p:grpSpPr>
        <p:sp>
          <p:nvSpPr>
            <p:cNvPr id="862" name="Google Shape;862;p19"/>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19"/>
            <p:cNvSpPr/>
            <p:nvPr/>
          </p:nvSpPr>
          <p:spPr>
            <a:xfrm>
              <a:off x="3809355" y="2149168"/>
              <a:ext cx="705962" cy="408622"/>
            </a:xfrm>
            <a:custGeom>
              <a:avLst/>
              <a:gdLst/>
              <a:ahLst/>
              <a:cxnLst/>
              <a:rect l="l" t="t"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19"/>
            <p:cNvSpPr/>
            <p:nvPr/>
          </p:nvSpPr>
          <p:spPr>
            <a:xfrm>
              <a:off x="4162289" y="2390151"/>
              <a:ext cx="329177" cy="571404"/>
            </a:xfrm>
            <a:custGeom>
              <a:avLst/>
              <a:gdLst/>
              <a:ahLst/>
              <a:cxnLst/>
              <a:rect l="l" t="t"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19"/>
            <p:cNvSpPr/>
            <p:nvPr/>
          </p:nvSpPr>
          <p:spPr>
            <a:xfrm>
              <a:off x="3833207" y="2390151"/>
              <a:ext cx="329081" cy="571404"/>
            </a:xfrm>
            <a:custGeom>
              <a:avLst/>
              <a:gdLst/>
              <a:ahLst/>
              <a:cxnLst/>
              <a:rect l="l" t="t"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19"/>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19"/>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19"/>
            <p:cNvSpPr/>
            <p:nvPr/>
          </p:nvSpPr>
          <p:spPr>
            <a:xfrm>
              <a:off x="3809355" y="2353479"/>
              <a:ext cx="352933" cy="307181"/>
            </a:xfrm>
            <a:custGeom>
              <a:avLst/>
              <a:gdLst/>
              <a:ahLst/>
              <a:cxnLst/>
              <a:rect l="l" t="t" r="r" b="b"/>
              <a:pathLst>
                <a:path w="352933" h="307181" extrusionOk="0">
                  <a:moveTo>
                    <a:pt x="0" y="0"/>
                  </a:moveTo>
                  <a:lnTo>
                    <a:pt x="0" y="105632"/>
                  </a:lnTo>
                  <a:lnTo>
                    <a:pt x="352934" y="307181"/>
                  </a:lnTo>
                  <a:lnTo>
                    <a:pt x="352934" y="2043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19"/>
            <p:cNvSpPr/>
            <p:nvPr/>
          </p:nvSpPr>
          <p:spPr>
            <a:xfrm>
              <a:off x="4162289" y="2353479"/>
              <a:ext cx="353029" cy="307181"/>
            </a:xfrm>
            <a:custGeom>
              <a:avLst/>
              <a:gdLst/>
              <a:ahLst/>
              <a:cxnLst/>
              <a:rect l="l" t="t"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19"/>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19"/>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19"/>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19"/>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19"/>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19"/>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19"/>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19"/>
            <p:cNvSpPr/>
            <p:nvPr/>
          </p:nvSpPr>
          <p:spPr>
            <a:xfrm>
              <a:off x="4812185" y="2127070"/>
              <a:ext cx="353313" cy="495871"/>
            </a:xfrm>
            <a:custGeom>
              <a:avLst/>
              <a:gdLst/>
              <a:ahLst/>
              <a:cxnLst/>
              <a:rect l="l" t="t" r="r" b="b"/>
              <a:pathLst>
                <a:path w="353313" h="495871" extrusionOk="0">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19"/>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19"/>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19"/>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5" name="Google Shape;905;p19"/>
            <p:cNvGrpSpPr/>
            <p:nvPr/>
          </p:nvGrpSpPr>
          <p:grpSpPr>
            <a:xfrm>
              <a:off x="4316519" y="693558"/>
              <a:ext cx="830259" cy="517637"/>
              <a:chOff x="5840944" y="1418558"/>
              <a:chExt cx="830259" cy="517637"/>
            </a:xfrm>
          </p:grpSpPr>
          <p:sp>
            <p:nvSpPr>
              <p:cNvPr id="906" name="Google Shape;906;p19"/>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4" name="Google Shape;914;p19"/>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19"/>
            <p:cNvSpPr/>
            <p:nvPr/>
          </p:nvSpPr>
          <p:spPr>
            <a:xfrm>
              <a:off x="3388571" y="2474923"/>
              <a:ext cx="435798" cy="252221"/>
            </a:xfrm>
            <a:custGeom>
              <a:avLst/>
              <a:gdLst/>
              <a:ahLst/>
              <a:cxnLst/>
              <a:rect l="l" t="t"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19"/>
            <p:cNvSpPr/>
            <p:nvPr/>
          </p:nvSpPr>
          <p:spPr>
            <a:xfrm>
              <a:off x="3606470" y="2623608"/>
              <a:ext cx="203169" cy="352710"/>
            </a:xfrm>
            <a:custGeom>
              <a:avLst/>
              <a:gdLst/>
              <a:ahLst/>
              <a:cxnLst/>
              <a:rect l="l" t="t"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19"/>
            <p:cNvSpPr/>
            <p:nvPr/>
          </p:nvSpPr>
          <p:spPr>
            <a:xfrm>
              <a:off x="3403301" y="2623608"/>
              <a:ext cx="203169" cy="352710"/>
            </a:xfrm>
            <a:custGeom>
              <a:avLst/>
              <a:gdLst/>
              <a:ahLst/>
              <a:cxnLst/>
              <a:rect l="l" t="t"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19"/>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9"/>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19"/>
            <p:cNvSpPr/>
            <p:nvPr/>
          </p:nvSpPr>
          <p:spPr>
            <a:xfrm>
              <a:off x="3388571" y="2601034"/>
              <a:ext cx="217899" cy="189547"/>
            </a:xfrm>
            <a:custGeom>
              <a:avLst/>
              <a:gdLst/>
              <a:ahLst/>
              <a:cxnLst/>
              <a:rect l="l" t="t" r="r" b="b"/>
              <a:pathLst>
                <a:path w="217899" h="189547" extrusionOk="0">
                  <a:moveTo>
                    <a:pt x="0" y="0"/>
                  </a:moveTo>
                  <a:lnTo>
                    <a:pt x="0" y="65151"/>
                  </a:lnTo>
                  <a:lnTo>
                    <a:pt x="217899" y="189547"/>
                  </a:lnTo>
                  <a:lnTo>
                    <a:pt x="217899" y="1261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19"/>
            <p:cNvSpPr/>
            <p:nvPr/>
          </p:nvSpPr>
          <p:spPr>
            <a:xfrm>
              <a:off x="3606470" y="2601034"/>
              <a:ext cx="217899" cy="189547"/>
            </a:xfrm>
            <a:custGeom>
              <a:avLst/>
              <a:gdLst/>
              <a:ahLst/>
              <a:cxnLst/>
              <a:rect l="l" t="t"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9"/>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19"/>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19"/>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19"/>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19"/>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19"/>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19"/>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19"/>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19"/>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19"/>
            <p:cNvSpPr/>
            <p:nvPr/>
          </p:nvSpPr>
          <p:spPr>
            <a:xfrm>
              <a:off x="3825510" y="2548837"/>
              <a:ext cx="392085" cy="674941"/>
            </a:xfrm>
            <a:custGeom>
              <a:avLst/>
              <a:gdLst/>
              <a:ahLst/>
              <a:cxnLst/>
              <a:rect l="l" t="t"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19"/>
            <p:cNvSpPr/>
            <p:nvPr/>
          </p:nvSpPr>
          <p:spPr>
            <a:xfrm>
              <a:off x="3723640" y="2605606"/>
              <a:ext cx="392085" cy="674941"/>
            </a:xfrm>
            <a:custGeom>
              <a:avLst/>
              <a:gdLst/>
              <a:ahLst/>
              <a:cxnLst/>
              <a:rect l="l" t="t"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19"/>
            <p:cNvSpPr/>
            <p:nvPr/>
          </p:nvSpPr>
          <p:spPr>
            <a:xfrm>
              <a:off x="4066691" y="2719049"/>
              <a:ext cx="150904" cy="561498"/>
            </a:xfrm>
            <a:custGeom>
              <a:avLst/>
              <a:gdLst/>
              <a:ahLst/>
              <a:cxnLst/>
              <a:rect l="l" t="t"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19"/>
            <p:cNvSpPr/>
            <p:nvPr/>
          </p:nvSpPr>
          <p:spPr>
            <a:xfrm>
              <a:off x="3772674" y="2548837"/>
              <a:ext cx="101869" cy="108775"/>
            </a:xfrm>
            <a:custGeom>
              <a:avLst/>
              <a:gdLst/>
              <a:ahLst/>
              <a:cxnLst/>
              <a:rect l="l" t="t" r="r" b="b"/>
              <a:pathLst>
                <a:path w="101869" h="108775" extrusionOk="0">
                  <a:moveTo>
                    <a:pt x="0" y="56769"/>
                  </a:moveTo>
                  <a:lnTo>
                    <a:pt x="101870" y="0"/>
                  </a:lnTo>
                  <a:lnTo>
                    <a:pt x="89992" y="108775"/>
                  </a:lnTo>
                  <a:lnTo>
                    <a:pt x="0" y="56769"/>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19"/>
            <p:cNvSpPr/>
            <p:nvPr/>
          </p:nvSpPr>
          <p:spPr>
            <a:xfrm>
              <a:off x="3846226" y="2583526"/>
              <a:ext cx="146913" cy="149048"/>
            </a:xfrm>
            <a:custGeom>
              <a:avLst/>
              <a:gdLst/>
              <a:ahLst/>
              <a:cxnLst/>
              <a:rect l="l" t="t"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19"/>
            <p:cNvSpPr/>
            <p:nvPr/>
          </p:nvSpPr>
          <p:spPr>
            <a:xfrm>
              <a:off x="3941824" y="2524566"/>
              <a:ext cx="146913" cy="149048"/>
            </a:xfrm>
            <a:custGeom>
              <a:avLst/>
              <a:gdLst/>
              <a:ahLst/>
              <a:cxnLst/>
              <a:rect l="l" t="t"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19"/>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19"/>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19"/>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19"/>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19"/>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19"/>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19"/>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19"/>
            <p:cNvSpPr/>
            <p:nvPr/>
          </p:nvSpPr>
          <p:spPr>
            <a:xfrm>
              <a:off x="2717265" y="3551725"/>
              <a:ext cx="450461" cy="1274557"/>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19"/>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19"/>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19"/>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9"/>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9"/>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9"/>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5" name="Google Shape;965;p19"/>
            <p:cNvGrpSpPr/>
            <p:nvPr/>
          </p:nvGrpSpPr>
          <p:grpSpPr>
            <a:xfrm>
              <a:off x="3439221" y="3170887"/>
              <a:ext cx="276341" cy="167131"/>
              <a:chOff x="4963646" y="3895887"/>
              <a:chExt cx="276341" cy="167131"/>
            </a:xfrm>
          </p:grpSpPr>
          <p:sp>
            <p:nvSpPr>
              <p:cNvPr id="966" name="Google Shape;966;p19"/>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9"/>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9"/>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19"/>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19"/>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19"/>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19"/>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19"/>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19"/>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19"/>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19"/>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19"/>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19"/>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19"/>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19"/>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19"/>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19"/>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19"/>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6" name="Google Shape;986;p19"/>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19"/>
            <p:cNvSpPr/>
            <p:nvPr/>
          </p:nvSpPr>
          <p:spPr>
            <a:xfrm>
              <a:off x="5866407"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19"/>
            <p:cNvSpPr/>
            <p:nvPr/>
          </p:nvSpPr>
          <p:spPr>
            <a:xfrm>
              <a:off x="5848921"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19"/>
            <p:cNvSpPr/>
            <p:nvPr/>
          </p:nvSpPr>
          <p:spPr>
            <a:xfrm>
              <a:off x="5914777"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19"/>
            <p:cNvSpPr/>
            <p:nvPr/>
          </p:nvSpPr>
          <p:spPr>
            <a:xfrm>
              <a:off x="3825908"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19"/>
            <p:cNvSpPr/>
            <p:nvPr/>
          </p:nvSpPr>
          <p:spPr>
            <a:xfrm>
              <a:off x="3808424"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19"/>
            <p:cNvSpPr/>
            <p:nvPr/>
          </p:nvSpPr>
          <p:spPr>
            <a:xfrm>
              <a:off x="3864395"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INTEGRATED METHODS OF ASSESSMENT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circle(in)">
                                      <p:cBhvr>
                                        <p:cTn id="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060" name="Google Shape;2060;p34"/>
          <p:cNvGrpSpPr/>
          <p:nvPr/>
        </p:nvGrpSpPr>
        <p:grpSpPr>
          <a:xfrm>
            <a:off x="5410301" y="719490"/>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t>THANKS!</a:t>
            </a:r>
            <a:endParaRPr sz="7200"/>
          </a:p>
        </p:txBody>
      </p:sp>
      <p:sp>
        <p:nvSpPr>
          <p:cNvPr id="2207" name="Google Shape;2207;p34"/>
          <p:cNvSpPr txBox="1">
            <a:spLocks noGrp="1"/>
          </p:cNvSpPr>
          <p:nvPr>
            <p:ph type="subTitle" idx="4294967295"/>
          </p:nvPr>
        </p:nvSpPr>
        <p:spPr>
          <a:xfrm>
            <a:off x="685800" y="2021059"/>
            <a:ext cx="3048000" cy="90740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solidFill>
                  <a:schemeClr val="accent1"/>
                </a:solidFill>
                <a:latin typeface="Times New Roman" pitchFamily="18" charset="0"/>
                <a:ea typeface="Barlow"/>
                <a:cs typeface="Times New Roman" pitchFamily="18" charset="0"/>
                <a:sym typeface="Barlow"/>
              </a:rPr>
              <a:t>Any questions</a:t>
            </a:r>
            <a:r>
              <a:rPr lang="en" sz="3600" b="1" dirty="0" smtClean="0">
                <a:solidFill>
                  <a:schemeClr val="accent1"/>
                </a:solidFill>
                <a:latin typeface="Times New Roman" pitchFamily="18" charset="0"/>
                <a:ea typeface="Barlow"/>
                <a:cs typeface="Times New Roman" pitchFamily="18" charset="0"/>
                <a:sym typeface="Barlow"/>
              </a:rPr>
              <a:t>?</a:t>
            </a:r>
            <a:endParaRPr sz="3600" b="1" dirty="0">
              <a:solidFill>
                <a:schemeClr val="accent1"/>
              </a:solidFill>
              <a:latin typeface="Times New Roman" pitchFamily="18" charset="0"/>
              <a:ea typeface="Barlow"/>
              <a:cs typeface="Times New Roman" pitchFamily="18" charset="0"/>
              <a:sym typeface="Barl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236</Words>
  <Application>Microsoft Office PowerPoint</Application>
  <PresentationFormat>On-screen Show (16:9)</PresentationFormat>
  <Paragraphs>40</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Raleway Thin</vt:lpstr>
      <vt:lpstr>Wingdings</vt:lpstr>
      <vt:lpstr>Barlow</vt:lpstr>
      <vt:lpstr>Barlow Light</vt:lpstr>
      <vt:lpstr>Times New Roman</vt:lpstr>
      <vt:lpstr>Gaoler template</vt:lpstr>
      <vt:lpstr>Course Outline</vt:lpstr>
      <vt:lpstr>MODULE OBJECTIVE</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ICT OFFICER</dc:creator>
  <cp:lastModifiedBy>UTI-ICT ADMIN</cp:lastModifiedBy>
  <cp:revision>28</cp:revision>
  <dcterms:modified xsi:type="dcterms:W3CDTF">2022-08-04T11:39:05Z</dcterms:modified>
</cp:coreProperties>
</file>